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09" d="100"/>
          <a:sy n="209" d="100"/>
        </p:scale>
        <p:origin x="4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91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Text 1"/>
          <p:cNvSpPr/>
          <p:nvPr/>
        </p:nvSpPr>
        <p:spPr>
          <a:xfrm>
            <a:off x="274320" y="41148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274320" y="9144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Główna Biblioteka Lekarska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im. Stanisława Konopki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600200"/>
            <a:ext cx="859536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7" name="Text 5"/>
          <p:cNvSpPr/>
          <p:nvPr/>
        </p:nvSpPr>
        <p:spPr>
          <a:xfrm>
            <a:off x="274320" y="1737360"/>
            <a:ext cx="8595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Współpraca z Uczelniami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oraz Inicjatywa LWW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274320" y="3154680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Głównej Biblioteki Lekarskiej dla </a:t>
            </a:r>
            <a:r>
              <a:rPr lang="en-US" sz="1600" i="1" dirty="0" err="1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środowiska</a:t>
            </a:r>
            <a:r>
              <a:rPr lang="en-US" sz="1600" i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akademickiego</a:t>
            </a:r>
            <a:endParaRPr lang="pl-PL" sz="1600" i="1" dirty="0">
              <a:solidFill>
                <a:srgbClr val="E8B84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3977640"/>
            <a:ext cx="8595360" cy="36576"/>
          </a:xfrm>
          <a:prstGeom prst="rect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0" name="Text 8"/>
          <p:cNvSpPr/>
          <p:nvPr/>
        </p:nvSpPr>
        <p:spPr>
          <a:xfrm>
            <a:off x="274320" y="4114800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Zgromadzenie Plenarne KRASP  ·  9 czerwca 2026 r.  ·  Rzeszów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5E"/>
          </a:solidFill>
          <a:ln w="12700">
            <a:solidFill>
              <a:srgbClr val="0D2B5E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274320" y="201168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Polska Bibliografia Lekarska — baza, którą tworzymy razem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42062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160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353312"/>
            <a:ext cx="3337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Centralna baza wiedzy medycznej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1847088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PBL to ogólnopolski katalog dorobku naukowego polskiego środowiska medycznego – publikacji, rozpraw doktorskich i zasobów wiedzy z medycyny i nauk pokrewnych.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54880" y="1188720"/>
            <a:ext cx="42062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1371600"/>
            <a:ext cx="411480" cy="4114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0680" y="1353312"/>
            <a:ext cx="3337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Jeden wspólny katalog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4937760" y="1847088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zapewnia API umożliwiające automatyczne przekazywanie rekordów z repozytoriów uczelnianych – jedno połączenie, jeden zsynchronizowany zasób krajowy.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274320" y="3017520"/>
            <a:ext cx="42062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200400"/>
            <a:ext cx="411480" cy="4114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60120" y="3182112"/>
            <a:ext cx="3337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Lepsza widoczność badań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57200" y="3675888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Zasoby otwarte zyskują lepszą indeksację dzięki technologii rekomendowanej przez Google Scholar. GBL zapewnia ujednolicenie i kontrolę jakości opisów.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4754880" y="3017520"/>
            <a:ext cx="420624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760" y="3200400"/>
            <a:ext cx="411480" cy="4114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440680" y="3182112"/>
            <a:ext cx="3337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Naukometria i ewaluacja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4937760" y="3675888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końcem roku uczelnie uzyskają dostęp do wskaźników naukometrycznych, kwartyli, cytowań i punktacji ministerialnej bezpośrednio w interfejsie PBL.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274320" y="470916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5A6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Współpraca startuje od stycznia 2027 r. — GBL zaprasza do dialogu technologicznego już teraz.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5E"/>
          </a:solidFill>
          <a:ln w="12700">
            <a:solidFill>
              <a:srgbClr val="0D2B5E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274320" y="201168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zyskuje uczelnia – funkcjonalności dla kooperantów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4" y="1152144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5528" y="1097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do przesyłania publikacji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95528" y="143560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Bezpośrednie przesyłanie rekordów do workspace GBL przez API z mechanizmem autoryzacji i deduplikacji (po DOI).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663440" y="233172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304" y="2386584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230368" y="23317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Bezpłatny słownik Tez-MeSH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5230368" y="267004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Oficjalny słownik indeksowania dostępny bezpłatnie dla bibliotek kooperantów.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228600" y="356616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64" y="3621024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95528" y="35661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Integracja z ROR i wizytówka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795528" y="390448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Centralna wizytówka instytucji powiązana z </a:t>
            </a:r>
            <a:r>
              <a:rPr lang="en-US" sz="105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rejestr</a:t>
            </a:r>
            <a:r>
              <a:rPr lang="pl-PL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ROR;</a:t>
            </a:r>
            <a:br>
              <a:rPr lang="pl-PL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5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widok</a:t>
            </a: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wszystkich publikacji i autorów uczelni.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4663440" y="109728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8304" y="1152144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230368" y="1097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Metryki SCOPUS, WoS, OpenAlex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5230368" y="143560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Automatycznie pobierane wskaźniki: Impact Factor, CiteScore, cytowania, kwartyle – widoczne bezpośrednio w PBL.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228600" y="233172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464" y="2386584"/>
            <a:ext cx="365760" cy="36576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95528" y="23317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Obsługa protokołu COAR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795528" y="267004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Automatyczne powiadomienia o nowych publikacjach w PBL dla repozytoriów obsługujących COAR; synchronizacja zbiorów.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4663440" y="3566160"/>
            <a:ext cx="475488" cy="475488"/>
          </a:xfrm>
          <a:prstGeom prst="ellipse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8304" y="3621024"/>
            <a:ext cx="365760" cy="36576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5230368" y="35661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naukowców i ORCID</a:t>
            </a:r>
            <a:endParaRPr lang="en-US" sz="1250" dirty="0"/>
          </a:p>
        </p:txBody>
      </p:sp>
      <p:sp>
        <p:nvSpPr>
          <p:cNvPr id="28" name="Text 20"/>
          <p:cNvSpPr/>
          <p:nvPr/>
        </p:nvSpPr>
        <p:spPr>
          <a:xfrm>
            <a:off x="5230368" y="3904488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Automatyczne profile autorów z linkowalnymi identyfikatorami ORCID, SCOPUS-id, WOS-id i afiliacjami.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Text 1"/>
          <p:cNvSpPr/>
          <p:nvPr/>
        </p:nvSpPr>
        <p:spPr>
          <a:xfrm>
            <a:off x="274320" y="228600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Dołącz do PBL – jak to działa?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841248"/>
            <a:ext cx="859536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" name="Shape 3"/>
          <p:cNvSpPr/>
          <p:nvPr/>
        </p:nvSpPr>
        <p:spPr>
          <a:xfrm>
            <a:off x="274320" y="1051560"/>
            <a:ext cx="502920" cy="50292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" name="Text 4"/>
          <p:cNvSpPr/>
          <p:nvPr/>
        </p:nvSpPr>
        <p:spPr>
          <a:xfrm>
            <a:off x="274320" y="1088136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105156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 technologiczny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1453896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Skontaktuj się z GBL – zgłoś potrzeby i oczekiwania wobec bazy PBL. Pierwsze spotkania robocze już w 2026 r.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743200"/>
            <a:ext cx="502920" cy="50292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0" name="Text 8"/>
          <p:cNvSpPr/>
          <p:nvPr/>
        </p:nvSpPr>
        <p:spPr>
          <a:xfrm>
            <a:off x="274320" y="2779776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68680" y="274320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Integracja przez API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8680" y="3145536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udostępni API i dokumentację techniczną. Biblioteka uczelni podłącza własne repozytorium – deponowanie staje się automatyczne.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1051560"/>
            <a:ext cx="502920" cy="50292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4" name="Text 12"/>
          <p:cNvSpPr/>
          <p:nvPr/>
        </p:nvSpPr>
        <p:spPr>
          <a:xfrm>
            <a:off x="4754880" y="1088136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349240" y="105156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Wspólne uzgodnienia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349240" y="1453896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Regularne spotkania robocze z kooperantami w zakresie kontroli jakości opisów, workflow autoryzacji i polityki otwartego dostępu.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754880" y="2743200"/>
            <a:ext cx="502920" cy="50292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8" name="Text 16"/>
          <p:cNvSpPr/>
          <p:nvPr/>
        </p:nvSpPr>
        <p:spPr>
          <a:xfrm>
            <a:off x="4754880" y="2779776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349240" y="274320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B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Dostęp do narzędzi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349240" y="3145536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Uczelnia otrzymuje bezpłatnie Tez-MeSH, wskaźniki naukometryczne, wizytówkę instytucji i profile naukowców od I kwartału 2027 r.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74320" y="470916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6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Współpraca startuje od stycznia 2027 r. — kontakt: sekretariat@gbl.waw.pl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5E"/>
          </a:solidFill>
          <a:ln w="12700">
            <a:solidFill>
              <a:srgbClr val="0D2B5E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274320" y="201168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Inicjatywa LWW — licencja krajowa dla medycyny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4023360" cy="3520440"/>
          </a:xfrm>
          <a:prstGeom prst="rect">
            <a:avLst/>
          </a:prstGeom>
          <a:solidFill>
            <a:srgbClr val="0D2B5E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6" name="Text 4"/>
          <p:cNvSpPr/>
          <p:nvPr/>
        </p:nvSpPr>
        <p:spPr>
          <a:xfrm>
            <a:off x="457200" y="132588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Lippincott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Williams &amp; Wilkins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Wydawnictwo Wolters Kluwer Health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651760"/>
            <a:ext cx="3657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Kluczowe zasoby: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Ovid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LWW Total Access Collection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Library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Czasopisma, podręczniki, </a:t>
            </a: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bazy</a:t>
            </a:r>
            <a:r>
              <a:rPr lang="pl-PL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referencyjne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 obszarów:</a:t>
            </a:r>
            <a:endParaRPr lang="en-US" sz="1150" dirty="0"/>
          </a:p>
          <a:p>
            <a:pPr marL="800100" lvl="1" indent="-342900">
              <a:buSzPct val="100000"/>
              <a:buChar char="•"/>
            </a:pP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medycyny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pl-PL" sz="11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800100" lvl="1" indent="-342900">
              <a:buSzPct val="100000"/>
              <a:buChar char="•"/>
            </a:pP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pielęgniarstwa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en-US" sz="1150" dirty="0"/>
          </a:p>
          <a:p>
            <a:pPr marL="800100" lvl="1" indent="-342900">
              <a:buSzPct val="100000"/>
              <a:buChar char="•"/>
            </a:pP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farmacji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pl-PL" sz="11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800100" lvl="1" indent="-342900">
              <a:buSzPct val="100000"/>
              <a:buChar char="•"/>
            </a:pP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stomatologii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en-US" sz="1150" dirty="0"/>
          </a:p>
          <a:p>
            <a:pPr marL="800100" lvl="1" indent="-342900"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weterynarii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72000" y="1188720"/>
            <a:ext cx="457200" cy="45720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864" y="1243584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20640" y="11887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Licencja krajowa – model sprawdzony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120640" y="1536192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Analogicznie do funkcjonujących licencji MNiSW: Elsevier, EBSCO, Nature, Scopus, Springer, Web of Science, Wiley.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572000" y="2359152"/>
            <a:ext cx="457200" cy="45720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864" y="2414016"/>
            <a:ext cx="347472" cy="34747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120640" y="235915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Finansowanie 100% ze środków MNiSW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120640" y="2706624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Dostęp bezpłatny dla uprawnionych podmiotów — uczelnie i instytucje ochrony zdrowia bez dodatkowych kosztów.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4572000" y="3529584"/>
            <a:ext cx="457200" cy="457200"/>
          </a:xfrm>
          <a:prstGeom prst="ellipse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6864" y="3584448"/>
            <a:ext cx="347472" cy="34747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120640" y="3529584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jako inicjator i koordynator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5120640" y="3877056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Dzięki otwartości </a:t>
            </a:r>
            <a:r>
              <a:rPr lang="en-US" sz="110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MNiSW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oraz ICM UW</a:t>
            </a:r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</a:t>
            </a:r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podjęła się przygotowania w</a:t>
            </a:r>
            <a:r>
              <a:rPr lang="en-US" sz="110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niosk</a:t>
            </a:r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objęcie baz LWW licencją krajową.</a:t>
            </a:r>
          </a:p>
          <a:p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Wniosek </a:t>
            </a:r>
            <a:r>
              <a:rPr lang="en-US" sz="110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wymaga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udokumentowanego </a:t>
            </a:r>
            <a:r>
              <a:rPr lang="en-US" sz="110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zapotrzebowania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środowiska</a:t>
            </a:r>
            <a:r>
              <a:rPr lang="pl-PL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akademickiego</a:t>
            </a:r>
            <a:r>
              <a:rPr lang="en-US" sz="110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5E"/>
          </a:solidFill>
          <a:ln w="12700">
            <a:solidFill>
              <a:srgbClr val="0D2B5E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274320" y="201168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Deklaracja zainteresowania — co i jak?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8595360" cy="59436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" name="Text 4"/>
          <p:cNvSpPr/>
          <p:nvPr/>
        </p:nvSpPr>
        <p:spPr>
          <a:xfrm>
            <a:off x="457200" y="116128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Deklaracja zainteresowania nie rodzi żadnych zobowiązań finansowych ani organizacyjnych po stronie uczelni.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274320" y="182880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8" name="Shape 6"/>
          <p:cNvSpPr/>
          <p:nvPr/>
        </p:nvSpPr>
        <p:spPr>
          <a:xfrm>
            <a:off x="274320" y="1828800"/>
            <a:ext cx="2743200" cy="411480"/>
          </a:xfrm>
          <a:prstGeom prst="rect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9" name="Text 7"/>
          <p:cNvSpPr/>
          <p:nvPr/>
        </p:nvSpPr>
        <p:spPr>
          <a:xfrm>
            <a:off x="365760" y="18562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Prosimy o podanie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84048" y="2304288"/>
            <a:ext cx="252374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Pełna nazwa uczelni i dane kontaktowe osoby do dalszej korespondencji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Kierunki i jednostki, dla których dostęp do LWW byłby szczególnie istotny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Konkretne tytuły, kolekcje lub bazy z oferty LWW będące przedmiotem zainteresowania (opcjonalnie)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00400" y="182880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2" name="Shape 10"/>
          <p:cNvSpPr/>
          <p:nvPr/>
        </p:nvSpPr>
        <p:spPr>
          <a:xfrm>
            <a:off x="3200400" y="1828800"/>
            <a:ext cx="2743200" cy="411480"/>
          </a:xfrm>
          <a:prstGeom prst="rect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3" name="Text 11"/>
          <p:cNvSpPr/>
          <p:nvPr/>
        </p:nvSpPr>
        <p:spPr>
          <a:xfrm>
            <a:off x="3291840" y="18562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 odpowiedzi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10128" y="2304288"/>
            <a:ext cx="252374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15 czerwca 2026 r.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adres: sekretariat@gbl.waw.pl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zgłosi zbiorowe zapotrzebowanie do MNiSW jako podstawę merytoryczną wniosku o licencję krajową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26480" y="1828800"/>
            <a:ext cx="274320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6" name="Shape 14"/>
          <p:cNvSpPr/>
          <p:nvPr/>
        </p:nvSpPr>
        <p:spPr>
          <a:xfrm>
            <a:off x="6126480" y="1828800"/>
            <a:ext cx="2743200" cy="411480"/>
          </a:xfrm>
          <a:prstGeom prst="rect">
            <a:avLst/>
          </a:prstGeom>
          <a:solidFill>
            <a:srgbClr val="1A3A7A"/>
          </a:solidFill>
          <a:ln w="12700">
            <a:solidFill>
              <a:srgbClr val="1A3A7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7" name="Text 15"/>
          <p:cNvSpPr/>
          <p:nvPr/>
        </p:nvSpPr>
        <p:spPr>
          <a:xfrm>
            <a:off x="6217920" y="18562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dalej?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36208" y="2304288"/>
            <a:ext cx="2523744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Pozytywna decyzja MNiSW → dostęp dla uprawnionych podmiotów bezpłatnie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GBL może przejąć od ICM koordynację dostępu do zasobów medycznych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Lepsza integracja zasobów ze środowiskiem medycznym i PBL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B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1645920" y="731520"/>
            <a:ext cx="5852160" cy="3657600"/>
          </a:xfrm>
          <a:prstGeom prst="rect">
            <a:avLst/>
          </a:prstGeom>
          <a:solidFill>
            <a:srgbClr val="1A3A7A"/>
          </a:solidFill>
          <a:ln/>
          <a:effectLst>
            <a:outerShdw blurRad="1524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1828800" y="914400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89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Zapraszamy do współpracy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286000" y="1554480"/>
            <a:ext cx="45720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40" y="169164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749040" y="171907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sekretariat@gbl.waw.pl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828800" y="228600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Polska Bibliografia Lekarska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Dołącz do sieci kooperantów od I kw. 2027 r.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828800" y="301752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Inicjatywa LWW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Wyślij deklarację zainteresowania do 15 czerwca 2026 r.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2286000" y="3822192"/>
            <a:ext cx="4572000" cy="36576"/>
          </a:xfrm>
          <a:prstGeom prst="rect">
            <a:avLst/>
          </a:prstGeom>
          <a:solidFill>
            <a:srgbClr val="C8922A"/>
          </a:solidFill>
          <a:ln w="12700">
            <a:solidFill>
              <a:srgbClr val="C8922A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1" name="Text 8"/>
          <p:cNvSpPr/>
          <p:nvPr/>
        </p:nvSpPr>
        <p:spPr>
          <a:xfrm>
            <a:off x="1645920" y="3977640"/>
            <a:ext cx="5852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Główna Biblioteka Lekarska im. Stanisława Konopki  ·  ul. Chocimska 22, 00-791 Warszawa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693</Words>
  <Application>Microsoft Office PowerPoint</Application>
  <PresentationFormat>Pokaz na ekranie (16:9)</PresentationFormat>
  <Paragraphs>93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Bartosz Grucza</dc:creator>
  <cp:lastModifiedBy>Bartosz Grucza</cp:lastModifiedBy>
  <cp:revision>5</cp:revision>
  <dcterms:created xsi:type="dcterms:W3CDTF">2026-06-06T19:36:49Z</dcterms:created>
  <dcterms:modified xsi:type="dcterms:W3CDTF">2026-06-10T06:43:49Z</dcterms:modified>
</cp:coreProperties>
</file>